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2" r:id="rId5"/>
    <p:sldId id="281" r:id="rId6"/>
    <p:sldId id="276" r:id="rId7"/>
    <p:sldId id="277" r:id="rId8"/>
    <p:sldId id="293" r:id="rId9"/>
    <p:sldId id="295" r:id="rId10"/>
    <p:sldId id="283" r:id="rId11"/>
    <p:sldId id="296" r:id="rId12"/>
    <p:sldId id="297" r:id="rId13"/>
    <p:sldId id="294" r:id="rId14"/>
    <p:sldId id="28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FCD4A6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8/1/2025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2064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CA" noProof="0"/>
              <a:t>Sentiment Analysis for Product Reviews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CA" noProof="0"/>
              <a:t>Sentiment Analysis for Product Reviews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CA"/>
              <a:t>Sentiment Analysis for Product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168" y="1648033"/>
            <a:ext cx="5257793" cy="2057441"/>
          </a:xfrm>
        </p:spPr>
        <p:txBody>
          <a:bodyPr/>
          <a:lstStyle/>
          <a:p>
            <a:pPr>
              <a:lnSpc>
                <a:spcPts val="4900"/>
              </a:lnSpc>
            </a:pPr>
            <a:r>
              <a:rPr lang="en-US" dirty="0">
                <a:solidFill>
                  <a:srgbClr val="1F1E1E"/>
                </a:solidFill>
                <a:latin typeface="+mn-lt"/>
                <a:ea typeface="Alexandria Semi Bold" pitchFamily="34" charset="-122"/>
                <a:cs typeface="Alexandria Semi Bold" pitchFamily="34" charset="-120"/>
              </a:rPr>
              <a:t>Sentiment Analysis for Amazon Product Reviews</a:t>
            </a:r>
            <a:endParaRPr lang="en-US" dirty="0">
              <a:latin typeface="+mn-lt"/>
            </a:endParaRPr>
          </a:p>
        </p:txBody>
      </p:sp>
      <p:sp>
        <p:nvSpPr>
          <p:cNvPr id="9" name="Text Placeholder 8" hidden="1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8"/>
          </p:nvPr>
        </p:nvSpPr>
        <p:spPr>
          <a:xfrm>
            <a:off x="1601366" y="4535971"/>
            <a:ext cx="1570612" cy="760288"/>
          </a:xfrm>
        </p:spPr>
        <p:txBody>
          <a:bodyPr/>
          <a:lstStyle/>
          <a:p>
            <a:r>
              <a:rPr lang="en-US" dirty="0">
                <a:solidFill>
                  <a:srgbClr val="3B3535"/>
                </a:solidFill>
                <a:latin typeface="+mj-lt"/>
                <a:ea typeface="Sora Light" pitchFamily="34" charset="-122"/>
                <a:cs typeface="Sora Light" pitchFamily="34" charset="-120"/>
              </a:rPr>
              <a:t>GROUP 02</a:t>
            </a:r>
            <a:endParaRPr lang="en-US" dirty="0">
              <a:latin typeface="+mj-lt"/>
            </a:endParaRP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AA28A74-96ED-8540-EF29-7409147EE56A}"/>
              </a:ext>
            </a:extLst>
          </p:cNvPr>
          <p:cNvSpPr txBox="1">
            <a:spLocks/>
          </p:cNvSpPr>
          <p:nvPr/>
        </p:nvSpPr>
        <p:spPr>
          <a:xfrm>
            <a:off x="1577124" y="4158408"/>
            <a:ext cx="2859798" cy="76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F1E1E"/>
                </a:solidFill>
                <a:ea typeface="Alexandria Semi Bold" pitchFamily="34" charset="-122"/>
                <a:cs typeface="Alexandria Semi Bold" pitchFamily="34" charset="-120"/>
              </a:rPr>
              <a:t>AIDI-2005: CAPSTONE II</a:t>
            </a:r>
          </a:p>
          <a:p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GROUP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exagon 28">
            <a:extLst>
              <a:ext uri="{FF2B5EF4-FFF2-40B4-BE49-F238E27FC236}">
                <a16:creationId xmlns:a16="http://schemas.microsoft.com/office/drawing/2014/main" id="{22D9420E-4520-03D0-60CF-3F5353CEF49D}"/>
              </a:ext>
            </a:extLst>
          </p:cNvPr>
          <p:cNvSpPr/>
          <p:nvPr/>
        </p:nvSpPr>
        <p:spPr>
          <a:xfrm rot="5400000">
            <a:off x="9169882" y="4949479"/>
            <a:ext cx="1843417" cy="1843417"/>
          </a:xfrm>
          <a:prstGeom prst="hexagon">
            <a:avLst/>
          </a:prstGeom>
          <a:solidFill>
            <a:srgbClr val="FCD4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CA" noProof="0"/>
              <a:t>Sentiment Analysis for Product Reviews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10</a:t>
            </a:fld>
            <a:endParaRPr lang="en-US" altLang="zh-CN" noProof="0" dirty="0"/>
          </a:p>
        </p:txBody>
      </p:sp>
      <p:sp>
        <p:nvSpPr>
          <p:cNvPr id="15" name="Text Placeholder 14" hidden="1">
            <a:extLst>
              <a:ext uri="{FF2B5EF4-FFF2-40B4-BE49-F238E27FC236}">
                <a16:creationId xmlns:a16="http://schemas.microsoft.com/office/drawing/2014/main" id="{1836B2CE-B577-4B5B-E190-3BAD94C5BDC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0" name="Text Placeholder 19" hidden="1">
            <a:extLst>
              <a:ext uri="{FF2B5EF4-FFF2-40B4-BE49-F238E27FC236}">
                <a16:creationId xmlns:a16="http://schemas.microsoft.com/office/drawing/2014/main" id="{745CA17E-8C09-F10D-0FA3-A00688C98C6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BF565B7-38E9-BF47-131E-F1C9BC9B508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682665" y="3354685"/>
            <a:ext cx="2880000" cy="1843417"/>
          </a:xfrm>
        </p:spPr>
        <p:txBody>
          <a:bodyPr/>
          <a:lstStyle/>
          <a:p>
            <a:r>
              <a:rPr lang="en-CA" dirty="0"/>
              <a:t>Built with Flask for intuitive navigation, allowing users to input product URLs, view sentiment summaries, and explore recommendations effortlessly.</a:t>
            </a:r>
          </a:p>
        </p:txBody>
      </p:sp>
      <p:sp>
        <p:nvSpPr>
          <p:cNvPr id="22" name="Text Placeholder 21" hidden="1">
            <a:extLst>
              <a:ext uri="{FF2B5EF4-FFF2-40B4-BE49-F238E27FC236}">
                <a16:creationId xmlns:a16="http://schemas.microsoft.com/office/drawing/2014/main" id="{C55E03CD-DAC4-2CF5-24EE-99DDD163E8C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Text Placeholder 22" hidden="1">
            <a:extLst>
              <a:ext uri="{FF2B5EF4-FFF2-40B4-BE49-F238E27FC236}">
                <a16:creationId xmlns:a16="http://schemas.microsoft.com/office/drawing/2014/main" id="{C1089143-1D8A-3E4F-F9C8-8104B4370A5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Text Placeholder 13" hidden="1">
            <a:extLst>
              <a:ext uri="{FF2B5EF4-FFF2-40B4-BE49-F238E27FC236}">
                <a16:creationId xmlns:a16="http://schemas.microsoft.com/office/drawing/2014/main" id="{3C0A5C88-FB8D-B6C8-F6CA-374A6C1EA8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Title 12" hidden="1">
            <a:extLst>
              <a:ext uri="{FF2B5EF4-FFF2-40B4-BE49-F238E27FC236}">
                <a16:creationId xmlns:a16="http://schemas.microsoft.com/office/drawing/2014/main" id="{9E852BB2-BA26-CEA2-3D61-6E1212C6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ext Placeholder 15" hidden="1">
            <a:extLst>
              <a:ext uri="{FF2B5EF4-FFF2-40B4-BE49-F238E27FC236}">
                <a16:creationId xmlns:a16="http://schemas.microsoft.com/office/drawing/2014/main" id="{42327D7F-D014-D96A-E571-A49523C246E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548925-282F-481A-7C57-D85492C21F6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056652" y="2492005"/>
            <a:ext cx="2078696" cy="866219"/>
          </a:xfrm>
        </p:spPr>
        <p:txBody>
          <a:bodyPr/>
          <a:lstStyle/>
          <a:p>
            <a:r>
              <a:rPr lang="en-IN" dirty="0"/>
              <a:t>User-Friendly Web Interface</a:t>
            </a:r>
          </a:p>
        </p:txBody>
      </p:sp>
      <p:sp>
        <p:nvSpPr>
          <p:cNvPr id="18" name="Text Placeholder 17" hidden="1">
            <a:extLst>
              <a:ext uri="{FF2B5EF4-FFF2-40B4-BE49-F238E27FC236}">
                <a16:creationId xmlns:a16="http://schemas.microsoft.com/office/drawing/2014/main" id="{A2E7FDCD-058E-FFBE-B52A-D3F2C147734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Text Placeholder 18" hidden="1">
            <a:extLst>
              <a:ext uri="{FF2B5EF4-FFF2-40B4-BE49-F238E27FC236}">
                <a16:creationId xmlns:a16="http://schemas.microsoft.com/office/drawing/2014/main" id="{CEF4205B-BC83-E15D-8193-40D0F1BAE34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Title 85">
            <a:extLst>
              <a:ext uri="{FF2B5EF4-FFF2-40B4-BE49-F238E27FC236}">
                <a16:creationId xmlns:a16="http://schemas.microsoft.com/office/drawing/2014/main" id="{7785012D-4DDD-EF50-DBF9-66F285146AD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73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Enhancing User Experience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4B262-D7FD-6D36-BF8D-F77D101F23AC}"/>
              </a:ext>
            </a:extLst>
          </p:cNvPr>
          <p:cNvSpPr txBox="1"/>
          <p:nvPr/>
        </p:nvSpPr>
        <p:spPr>
          <a:xfrm>
            <a:off x="533083" y="1039092"/>
            <a:ext cx="11119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Our tool extends beyond basic analysis to provide a holistic and intuitive user experience, integrating personalized recommendations and a scalable architecture for future growth.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9DC2D0DF-D5B6-4B12-1BC4-D5B03684CE5C}"/>
              </a:ext>
            </a:extLst>
          </p:cNvPr>
          <p:cNvSpPr txBox="1">
            <a:spLocks/>
          </p:cNvSpPr>
          <p:nvPr/>
        </p:nvSpPr>
        <p:spPr>
          <a:xfrm>
            <a:off x="8772761" y="3354686"/>
            <a:ext cx="2880000" cy="1843416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Modular design supports future multi-platform expansion (e.g., Walmart, Etsy) and ensures secure credential management via .env or </a:t>
            </a:r>
            <a:r>
              <a:rPr lang="en-CA" dirty="0" err="1"/>
              <a:t>credentials.json</a:t>
            </a:r>
            <a:r>
              <a:rPr lang="en-CA" dirty="0"/>
              <a:t> for robust security.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21405D55-AC0B-EAF5-19EA-72D0D32A1E87}"/>
              </a:ext>
            </a:extLst>
          </p:cNvPr>
          <p:cNvSpPr txBox="1">
            <a:spLocks/>
          </p:cNvSpPr>
          <p:nvPr/>
        </p:nvSpPr>
        <p:spPr>
          <a:xfrm>
            <a:off x="9144000" y="2492005"/>
            <a:ext cx="2084192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Scalable Architecture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A7A3BCD9-FB01-40A0-854D-7E5C65D9F1D5}"/>
              </a:ext>
            </a:extLst>
          </p:cNvPr>
          <p:cNvSpPr txBox="1">
            <a:spLocks/>
          </p:cNvSpPr>
          <p:nvPr/>
        </p:nvSpPr>
        <p:spPr>
          <a:xfrm>
            <a:off x="539239" y="3354686"/>
            <a:ext cx="2880000" cy="1843416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219456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Suggests cheaper purchasing options for positive-sentiment products and recommends alternative products for negative-sentiment items using </a:t>
            </a:r>
            <a:r>
              <a:rPr lang="en-CA" dirty="0" err="1"/>
              <a:t>SerpApi</a:t>
            </a:r>
            <a:r>
              <a:rPr lang="en-CA" dirty="0"/>
              <a:t> data.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EE2198E9-3328-17C3-D84D-78BA4C9B56A2}"/>
              </a:ext>
            </a:extLst>
          </p:cNvPr>
          <p:cNvSpPr txBox="1">
            <a:spLocks/>
          </p:cNvSpPr>
          <p:nvPr/>
        </p:nvSpPr>
        <p:spPr>
          <a:xfrm>
            <a:off x="966556" y="2492005"/>
            <a:ext cx="197203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Personalized Recommendations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11141E65-7BEB-D0C3-950F-4216562D6931}"/>
              </a:ext>
            </a:extLst>
          </p:cNvPr>
          <p:cNvSpPr/>
          <p:nvPr/>
        </p:nvSpPr>
        <p:spPr>
          <a:xfrm rot="5400000">
            <a:off x="8659410" y="5837057"/>
            <a:ext cx="1020943" cy="1020943"/>
          </a:xfrm>
          <a:prstGeom prst="hexagon">
            <a:avLst/>
          </a:prstGeom>
          <a:noFill/>
          <a:ln w="19050">
            <a:solidFill>
              <a:srgbClr val="44699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t="6697" b="6697"/>
          <a:stretch/>
        </p:blipFill>
        <p:spPr/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27" y="2294762"/>
            <a:ext cx="5421555" cy="2268476"/>
          </a:xfrm>
        </p:spPr>
        <p:txBody>
          <a:bodyPr/>
          <a:lstStyle/>
          <a:p>
            <a:r>
              <a:rPr lang="en-IN" sz="8000" dirty="0">
                <a:latin typeface="+mn-lt"/>
              </a:rPr>
              <a:t>See It in Action</a:t>
            </a:r>
          </a:p>
        </p:txBody>
      </p: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Meet our team</a:t>
            </a:r>
            <a:br>
              <a:rPr lang="en-US" dirty="0">
                <a:latin typeface="+mn-lt"/>
              </a:rPr>
            </a:br>
            <a:r>
              <a:rPr lang="en-US" sz="2000" b="0" dirty="0">
                <a:solidFill>
                  <a:srgbClr val="3B3535"/>
                </a:solidFill>
                <a:latin typeface="+mn-lt"/>
                <a:ea typeface="Sora Light" pitchFamily="34" charset="-122"/>
                <a:cs typeface="Sora Light" pitchFamily="34" charset="-120"/>
              </a:rPr>
              <a:t>"Building smarter shopping solutions through AI innovation."</a:t>
            </a:r>
            <a:endParaRPr lang="en-US" sz="2000" b="0" dirty="0">
              <a:latin typeface="+mn-lt"/>
            </a:endParaRPr>
          </a:p>
        </p:txBody>
      </p:sp>
      <p:pic>
        <p:nvPicPr>
          <p:cNvPr id="55" name="Picture Placeholder 54" descr="Team member headshot" hidden="1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2411" y="1808547"/>
            <a:ext cx="4060967" cy="50639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Candido Regis De Brito </a:t>
            </a:r>
            <a:r>
              <a:rPr lang="en-US" dirty="0" err="1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Bisneto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2410" y="2339438"/>
            <a:ext cx="4060965" cy="50639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(101021788)</a:t>
            </a:r>
            <a:endParaRPr lang="en-US" dirty="0"/>
          </a:p>
        </p:txBody>
      </p:sp>
      <p:pic>
        <p:nvPicPr>
          <p:cNvPr id="52" name="Picture Placeholder 51" descr="Team member headshot" hidden="1">
            <a:extLst>
              <a:ext uri="{FF2B5EF4-FFF2-40B4-BE49-F238E27FC236}">
                <a16:creationId xmlns:a16="http://schemas.microsoft.com/office/drawing/2014/main" id="{6FA36B7F-14F3-90DF-9E76-191C5C5FAC6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672410" y="2779837"/>
            <a:ext cx="4060966" cy="50639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Prashant Verma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672410" y="3310728"/>
            <a:ext cx="4060964" cy="50639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(100967364)</a:t>
            </a:r>
            <a:endParaRPr lang="en-US" dirty="0"/>
          </a:p>
        </p:txBody>
      </p:sp>
      <p:pic>
        <p:nvPicPr>
          <p:cNvPr id="49" name="Picture Placeholder 48" descr="Team member headshot" hidden="1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72409" y="3841619"/>
            <a:ext cx="4060965" cy="50639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Mohammed Umar Jameel Khan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72408" y="4372510"/>
            <a:ext cx="4060963" cy="50639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(100965376)</a:t>
            </a:r>
            <a:endParaRPr lang="en-US" dirty="0"/>
          </a:p>
        </p:txBody>
      </p:sp>
      <p:pic>
        <p:nvPicPr>
          <p:cNvPr id="46" name="Picture Placeholder 45" descr="Team member headshot" hidden="1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672409" y="4838084"/>
            <a:ext cx="4060965" cy="50639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Arjun Singh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672408" y="5368975"/>
            <a:ext cx="4060963" cy="506399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(100952116)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8CE6-4705-57FA-7F0F-F4A5C574996B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4" name="Picture 3" descr="Smiling office colleagues">
            <a:extLst>
              <a:ext uri="{FF2B5EF4-FFF2-40B4-BE49-F238E27FC236}">
                <a16:creationId xmlns:a16="http://schemas.microsoft.com/office/drawing/2014/main" id="{35DF403D-F2D2-0525-DCE6-BDAF733EA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32" y="2028288"/>
            <a:ext cx="5272356" cy="3514689"/>
          </a:xfrm>
          <a:prstGeom prst="hexagon">
            <a:avLst/>
          </a:prstGeom>
        </p:spPr>
      </p:pic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D5A3BFD-C5A1-9A4B-0184-5884EDB10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4079" y="942482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71222" y="13773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2" y="2363072"/>
            <a:ext cx="11143188" cy="1294530"/>
          </a:xfrm>
        </p:spPr>
        <p:txBody>
          <a:bodyPr/>
          <a:lstStyle/>
          <a:p>
            <a:pPr algn="just"/>
            <a:r>
              <a:rPr lang="en-CA" dirty="0"/>
              <a:t>Our project is driven by a clear purpose: to leverage the power of Artificial Intelligence in enhancing consumer and business interactions within the e-commerce landscape. We aim to transform raw data into actionable insights, fostering a more informed and satisfying online shopping experience.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30050"/>
            <a:ext cx="6124491" cy="1325563"/>
          </a:xfrm>
        </p:spPr>
        <p:txBody>
          <a:bodyPr/>
          <a:lstStyle/>
          <a:p>
            <a:pPr>
              <a:lnSpc>
                <a:spcPts val="4900"/>
              </a:lnSpc>
            </a:pPr>
            <a:r>
              <a:rPr lang="en-US" dirty="0">
                <a:solidFill>
                  <a:srgbClr val="1F1E1E"/>
                </a:solidFill>
                <a:latin typeface="+mn-lt"/>
                <a:ea typeface="Alexandria Semi Bold" pitchFamily="34" charset="-122"/>
                <a:cs typeface="Alexandria Semi Bold" pitchFamily="34" charset="-120"/>
              </a:rPr>
              <a:t>Our Vision &amp; Mission</a:t>
            </a:r>
            <a:endParaRPr lang="en-US" dirty="0">
              <a:latin typeface="+mn-lt"/>
            </a:endParaRPr>
          </a:p>
        </p:txBody>
      </p:sp>
      <p:sp>
        <p:nvSpPr>
          <p:cNvPr id="11" name="Freeform: Shape 5">
            <a:extLst>
              <a:ext uri="{FF2B5EF4-FFF2-40B4-BE49-F238E27FC236}">
                <a16:creationId xmlns:a16="http://schemas.microsoft.com/office/drawing/2014/main" id="{3BA9E196-2B7A-82AF-EA36-9F95C1239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85948" y="1198263"/>
            <a:ext cx="970547" cy="11110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E01A42B6-E640-B666-8CBC-E9B3A68AC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81957"/>
            <a:ext cx="473869" cy="473869"/>
          </a:xfrm>
          <a:prstGeom prst="rect">
            <a:avLst/>
          </a:prstGeom>
        </p:spPr>
      </p:pic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7FDB1A12-FFAD-FD15-56EF-5B1513F5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123" y="3381957"/>
            <a:ext cx="473869" cy="473869"/>
          </a:xfrm>
          <a:prstGeom prst="rect">
            <a:avLst/>
          </a:prstGeom>
        </p:spPr>
      </p:pic>
      <p:sp>
        <p:nvSpPr>
          <p:cNvPr id="15" name="Text 2">
            <a:extLst>
              <a:ext uri="{FF2B5EF4-FFF2-40B4-BE49-F238E27FC236}">
                <a16:creationId xmlns:a16="http://schemas.microsoft.com/office/drawing/2014/main" id="{114FC030-85BF-9E4E-72C0-42B5BB2C0ECF}"/>
              </a:ext>
            </a:extLst>
          </p:cNvPr>
          <p:cNvSpPr/>
          <p:nvPr/>
        </p:nvSpPr>
        <p:spPr>
          <a:xfrm>
            <a:off x="758309" y="4018111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ea typeface="Alexandria Semi Bold" pitchFamily="34" charset="-122"/>
                <a:cs typeface="Alexandria Semi Bold" pitchFamily="34" charset="-120"/>
              </a:rPr>
              <a:t>Our Vision</a:t>
            </a:r>
            <a:endParaRPr lang="en-US" sz="195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0515C684-350A-2288-0400-CF496B23919C}"/>
              </a:ext>
            </a:extLst>
          </p:cNvPr>
          <p:cNvSpPr/>
          <p:nvPr/>
        </p:nvSpPr>
        <p:spPr>
          <a:xfrm>
            <a:off x="6609123" y="4018111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ea typeface="Alexandria Semi Bold" pitchFamily="34" charset="-122"/>
                <a:cs typeface="Alexandria Semi Bold" pitchFamily="34" charset="-120"/>
              </a:rPr>
              <a:t>Mission Statement</a:t>
            </a:r>
            <a:endParaRPr lang="en-US" sz="195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7777E1B0-6A86-AC41-FF59-FF2F1A5D6BED}"/>
              </a:ext>
            </a:extLst>
          </p:cNvPr>
          <p:cNvSpPr/>
          <p:nvPr/>
        </p:nvSpPr>
        <p:spPr>
          <a:xfrm>
            <a:off x="758309" y="4430368"/>
            <a:ext cx="4824568" cy="1787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Empower consumers to make confident purchase decisions through AI-driven insights from product reviews.</a:t>
            </a:r>
          </a:p>
          <a:p>
            <a:pPr marL="342900" indent="-342900" algn="just">
              <a:lnSpc>
                <a:spcPts val="2350"/>
              </a:lnSpc>
              <a:buSzPct val="100000"/>
              <a:buFontTx/>
              <a:buChar char="•"/>
            </a:pPr>
            <a:r>
              <a:rPr lang="en-US" sz="14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Enable businesses to enhance product quality and customer satisfaction using real-time sentiment analysis.</a:t>
            </a:r>
            <a:endParaRPr lang="en-US" sz="1450" dirty="0"/>
          </a:p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endParaRPr lang="en-US" sz="14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51F0D2-A73B-81A5-7CFA-0BDF10925FA6}"/>
              </a:ext>
            </a:extLst>
          </p:cNvPr>
          <p:cNvSpPr txBox="1"/>
          <p:nvPr/>
        </p:nvSpPr>
        <p:spPr>
          <a:xfrm>
            <a:off x="6609123" y="4430368"/>
            <a:ext cx="4824568" cy="1294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ea typeface="Sora Light" pitchFamily="34" charset="-122"/>
                <a:cs typeface="Sora Light" pitchFamily="34" charset="-120"/>
              </a:rPr>
              <a:t>Develop a user-friendly web application that leverages NLP and ML to analyze Amazon product reviews, providing clear sentiment summaries and actionable purchase recommendations.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 hidden="1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129" y="4526695"/>
            <a:ext cx="5117162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+mn-lt"/>
              </a:rPr>
              <a:t>Primary goals</a:t>
            </a:r>
          </a:p>
        </p:txBody>
      </p:sp>
      <p:pic>
        <p:nvPicPr>
          <p:cNvPr id="5" name="Picture Placeholder 4" descr="A person and person looking at their phones&#10;&#10;AI-generated content may be incorrect.">
            <a:extLst>
              <a:ext uri="{FF2B5EF4-FFF2-40B4-BE49-F238E27FC236}">
                <a16:creationId xmlns:a16="http://schemas.microsoft.com/office/drawing/2014/main" id="{A9A44BA1-D456-E139-DC37-7E4620ABCC3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18625" r="18624" b="-1"/>
          <a:stretch>
            <a:fillRect/>
          </a:stretch>
        </p:blipFill>
        <p:spPr>
          <a:xfrm>
            <a:off x="8408276" y="10"/>
            <a:ext cx="3783724" cy="4024933"/>
          </a:xfrm>
          <a:noFill/>
        </p:spPr>
      </p:pic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A59A2E88-3D46-54D7-1A12-BB6ECCB15314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CA"/>
              <a:t>Sentiment Analysis for Product Reviews</a:t>
            </a:r>
            <a:endParaRPr lang="en-US"/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94D4A3E7-D5C8-23B5-F064-0359DC3D824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194169" y="6217920"/>
            <a:ext cx="4585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4</a:t>
            </a:fld>
            <a:endParaRPr lang="en-US" altLang="zh-C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2FD6475-CC8C-B617-C9C2-CEB528B8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36992" y="2283829"/>
            <a:ext cx="1901859" cy="21772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75A8CFD-562B-EBB4-CD5B-52519D1D3983}"/>
              </a:ext>
            </a:extLst>
          </p:cNvPr>
          <p:cNvSpPr txBox="1">
            <a:spLocks/>
          </p:cNvSpPr>
          <p:nvPr/>
        </p:nvSpPr>
        <p:spPr>
          <a:xfrm>
            <a:off x="484632" y="454184"/>
            <a:ext cx="78476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900"/>
              </a:lnSpc>
            </a:pPr>
            <a:r>
              <a:rPr lang="en-US" dirty="0">
                <a:latin typeface="+mn-lt"/>
              </a:rPr>
              <a:t>Why Sentiment Analysis Matters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0B80946C-C80F-4058-638D-A6AFA681C52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0" y="1453740"/>
            <a:ext cx="6513327" cy="2894469"/>
          </a:xfrm>
        </p:spPr>
        <p:txBody>
          <a:bodyPr/>
          <a:lstStyle/>
          <a:p>
            <a:pPr algn="just"/>
            <a:r>
              <a:rPr lang="en-CA" sz="1800" b="1" dirty="0"/>
              <a:t>Current Challenges</a:t>
            </a:r>
            <a:endParaRPr lang="en-CA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1" dirty="0"/>
              <a:t>Star Ratings Often Misrepresent Product Quality:</a:t>
            </a:r>
            <a:r>
              <a:rPr lang="en-CA" dirty="0"/>
              <a:t> Sentiment analysis captures authentic customer opinions, revealing key insights beyond surface-level ratings.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1" dirty="0"/>
              <a:t>Review Volume Overwhelms Consumers:</a:t>
            </a:r>
            <a:r>
              <a:rPr lang="en-CA" dirty="0"/>
              <a:t> Processes large numbers of reviews rapidly to identify recurring issues, common praises, and product trends.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1" dirty="0"/>
              <a:t>Manual Review Monitoring Is Inefficient for Businesses:</a:t>
            </a:r>
            <a:r>
              <a:rPr lang="en-CA" dirty="0"/>
              <a:t> Provides actionable insights from customer feedback to support product improvement, marketing strategy, and competitive positioning.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49941FA7-E22F-54A0-74E9-3D4E2886F918}"/>
              </a:ext>
            </a:extLst>
          </p:cNvPr>
          <p:cNvSpPr txBox="1">
            <a:spLocks/>
          </p:cNvSpPr>
          <p:nvPr/>
        </p:nvSpPr>
        <p:spPr>
          <a:xfrm>
            <a:off x="484629" y="4348210"/>
            <a:ext cx="6513327" cy="1775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sz="1800" b="1" dirty="0"/>
              <a:t>Our Solution</a:t>
            </a:r>
          </a:p>
          <a:p>
            <a:pPr algn="just"/>
            <a:r>
              <a:rPr lang="en-CA" dirty="0"/>
              <a:t>Our web-based tool scrapes Amazon reviews, performs sentiment analysis using advanced ML models (e.g., BERT, LSTM), and delivers visual summaries and purchase recommendations.</a:t>
            </a:r>
          </a:p>
          <a:p>
            <a:pPr algn="just"/>
            <a:r>
              <a:rPr lang="en-CA" b="1" dirty="0"/>
              <a:t>Benefits:</a:t>
            </a:r>
            <a:r>
              <a:rPr lang="en-CA" dirty="0"/>
              <a:t> Saves time for consumers, provides actionable insights for businesses, and enhances trust in e-commerce.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5" y="568032"/>
            <a:ext cx="7187206" cy="814976"/>
          </a:xfrm>
        </p:spPr>
        <p:txBody>
          <a:bodyPr/>
          <a:lstStyle/>
          <a:p>
            <a:pPr>
              <a:lnSpc>
                <a:spcPts val="3050"/>
              </a:lnSpc>
            </a:pPr>
            <a:r>
              <a:rPr lang="en-US" dirty="0">
                <a:solidFill>
                  <a:srgbClr val="1F1E1E"/>
                </a:solidFill>
                <a:latin typeface="+mn-lt"/>
                <a:ea typeface="Alexandria Semi Bold" pitchFamily="34" charset="-122"/>
                <a:cs typeface="Alexandria Semi Bold" pitchFamily="34" charset="-120"/>
              </a:rPr>
              <a:t>Overcoming Key Challenges</a:t>
            </a:r>
            <a:endParaRPr lang="en-US" sz="2000" dirty="0">
              <a:latin typeface="+mn-lt"/>
            </a:endParaRP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50704" y="2280234"/>
            <a:ext cx="2653545" cy="388011"/>
          </a:xfrm>
        </p:spPr>
        <p:txBody>
          <a:bodyPr/>
          <a:lstStyle/>
          <a:p>
            <a:r>
              <a:rPr lang="en-US" dirty="0"/>
              <a:t>Data Challenges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50702" y="2720744"/>
            <a:ext cx="7022462" cy="86726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Handling imbalanced datasets, where one sentiment category (e.g., positive) heavily outweighs others.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Dealing with noisy data, including sarcasm, colloquialisms, and very short, uninformative reviews.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550704" y="3502396"/>
            <a:ext cx="3012438" cy="587964"/>
          </a:xfrm>
        </p:spPr>
        <p:txBody>
          <a:bodyPr/>
          <a:lstStyle/>
          <a:p>
            <a:r>
              <a:rPr lang="en-US" dirty="0"/>
              <a:t>Technical Challenges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50703" y="4090360"/>
            <a:ext cx="7022461" cy="207953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Running real-time scraping and sentiment analysis for multiple users can strain system resources. Ensuring smooth performance requires load balancing and efficient resource management.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A model that performs well during testing may degrade in real-world use. Continuous monitoring and periodic retraining are essential for sustained accuracy.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Storing scraped data, handling API keys, and managing user input securely are critical. External APIs (like Google Search) may impose usage limits or downtime.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Ensuring your web app (e.g., Flask) runs smoothly across devices, browsers, or cloud environments requires careful testing and possibly containerization.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2" name="Title 59">
            <a:extLst>
              <a:ext uri="{FF2B5EF4-FFF2-40B4-BE49-F238E27FC236}">
                <a16:creationId xmlns:a16="http://schemas.microsoft.com/office/drawing/2014/main" id="{9BC5219D-A2AB-65ED-4B63-17C5355A9F89}"/>
              </a:ext>
            </a:extLst>
          </p:cNvPr>
          <p:cNvSpPr txBox="1">
            <a:spLocks/>
          </p:cNvSpPr>
          <p:nvPr/>
        </p:nvSpPr>
        <p:spPr>
          <a:xfrm>
            <a:off x="4550705" y="1378506"/>
            <a:ext cx="7022462" cy="867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CA" sz="1600" b="0" dirty="0">
                <a:solidFill>
                  <a:srgbClr val="1F1E1E"/>
                </a:solidFill>
                <a:latin typeface="+mn-lt"/>
                <a:ea typeface="Alexandria Semi Bold" pitchFamily="34" charset="-122"/>
                <a:cs typeface="Alexandria Semi Bold" pitchFamily="34" charset="-120"/>
              </a:rPr>
              <a:t>Developing a robust sentiment analysis system presented several significant hurdles, from acquiring and preparing complex data to ensuring optimal model performance and real-time responsiveness.</a:t>
            </a: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1204822"/>
          </a:xfrm>
        </p:spPr>
        <p:txBody>
          <a:bodyPr/>
          <a:lstStyle/>
          <a:p>
            <a:r>
              <a:rPr lang="en-US" dirty="0">
                <a:latin typeface="+mn-lt"/>
              </a:rPr>
              <a:t>How We Stand Out</a:t>
            </a:r>
          </a:p>
        </p:txBody>
      </p:sp>
      <p:pic>
        <p:nvPicPr>
          <p:cNvPr id="192" name="Picture Placeholder 191" descr="Abacus with solid fill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Existing Solutions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just"/>
            <a:r>
              <a:rPr lang="en-US" dirty="0"/>
              <a:t>Manual Review Analysis</a:t>
            </a:r>
          </a:p>
          <a:p>
            <a:pPr algn="just"/>
            <a:r>
              <a:rPr lang="en-US" dirty="0"/>
              <a:t>Rule-Based Systems</a:t>
            </a:r>
          </a:p>
          <a:p>
            <a:pPr algn="just"/>
            <a:r>
              <a:rPr lang="en-US" dirty="0"/>
              <a:t>Static Dataset Models</a:t>
            </a:r>
          </a:p>
          <a:p>
            <a:pPr algn="just"/>
            <a:r>
              <a:rPr lang="en-US" dirty="0"/>
              <a:t>Basic ML Models</a:t>
            </a:r>
          </a:p>
        </p:txBody>
      </p:sp>
      <p:pic>
        <p:nvPicPr>
          <p:cNvPr id="194" name="Picture Placeholder 193" descr="Bar graph with upward trend with solid fill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61" r="2661"/>
          <a:stretch>
            <a:fillRect/>
          </a:stretch>
        </p:blipFill>
        <p:spPr>
          <a:xfrm>
            <a:off x="4724705" y="2810093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9" y="2689128"/>
            <a:ext cx="5162709" cy="420683"/>
          </a:xfrm>
        </p:spPr>
        <p:txBody>
          <a:bodyPr/>
          <a:lstStyle/>
          <a:p>
            <a:r>
              <a:rPr lang="en-US" dirty="0"/>
              <a:t>Why They're Not Suitable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124127"/>
            <a:ext cx="5162709" cy="1177789"/>
          </a:xfrm>
        </p:spPr>
        <p:txBody>
          <a:bodyPr/>
          <a:lstStyle/>
          <a:p>
            <a:pPr algn="just"/>
            <a:r>
              <a:rPr lang="en-CA" dirty="0"/>
              <a:t>Lack real-time data collection or multi-platform support.</a:t>
            </a:r>
          </a:p>
          <a:p>
            <a:pPr algn="just"/>
            <a:r>
              <a:rPr lang="en-CA" dirty="0"/>
              <a:t>Limited scalability and adaptability.</a:t>
            </a:r>
          </a:p>
          <a:p>
            <a:pPr algn="just"/>
            <a:r>
              <a:rPr lang="en-CA" dirty="0"/>
              <a:t>Struggle with contextual nuances (e.g., sarcasm).</a:t>
            </a:r>
          </a:p>
          <a:p>
            <a:pPr algn="just"/>
            <a:r>
              <a:rPr lang="en-CA" dirty="0"/>
              <a:t>Basic accuracy, not personalized recommendations.</a:t>
            </a:r>
          </a:p>
        </p:txBody>
      </p:sp>
      <p:pic>
        <p:nvPicPr>
          <p:cNvPr id="196" name="Picture Placeholder 195" descr="Link with solid fill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528" r="2528"/>
          <a:stretch>
            <a:fillRect/>
          </a:stretch>
        </p:blipFill>
        <p:spPr>
          <a:xfrm>
            <a:off x="4714069" y="4392764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71607" y="4274196"/>
            <a:ext cx="5162709" cy="421399"/>
          </a:xfrm>
        </p:spPr>
        <p:txBody>
          <a:bodyPr/>
          <a:lstStyle/>
          <a:p>
            <a:r>
              <a:rPr lang="en-US" dirty="0"/>
              <a:t>Our Competitive Edge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1608" y="4718645"/>
            <a:ext cx="5162709" cy="1635938"/>
          </a:xfrm>
        </p:spPr>
        <p:txBody>
          <a:bodyPr/>
          <a:lstStyle/>
          <a:p>
            <a:r>
              <a:rPr lang="en-US" dirty="0"/>
              <a:t>Real-time scraping with Selenium.</a:t>
            </a:r>
          </a:p>
          <a:p>
            <a:r>
              <a:rPr lang="en-US" dirty="0"/>
              <a:t>Advanced models (BERT, LSTM) for nuanced sentiment analysis.</a:t>
            </a:r>
          </a:p>
          <a:p>
            <a:r>
              <a:rPr lang="en-CA" dirty="0"/>
              <a:t>Recommendation module for cheaper options and alternatives.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601C534C-92F9-46D3-6497-1682C1FAA76D}"/>
              </a:ext>
            </a:extLst>
          </p:cNvPr>
          <p:cNvSpPr txBox="1">
            <a:spLocks/>
          </p:cNvSpPr>
          <p:nvPr/>
        </p:nvSpPr>
        <p:spPr>
          <a:xfrm>
            <a:off x="502665" y="2106108"/>
            <a:ext cx="3994173" cy="1204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CA" sz="1600" b="0" dirty="0">
                <a:latin typeface="+mn-lt"/>
              </a:rPr>
              <a:t>While various methods exist for review analysis, our solution offers distinct advantages, prioritizing real-time insights, advanced AI, and user-centric design to deliver unparalleled value.</a:t>
            </a: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/>
          <a:lstStyle/>
          <a:p>
            <a:r>
              <a:rPr lang="en-US" dirty="0">
                <a:latin typeface="+mn-lt"/>
              </a:rPr>
              <a:t>Our Technical Backbone</a:t>
            </a:r>
          </a:p>
        </p:txBody>
      </p:sp>
      <p:pic>
        <p:nvPicPr>
          <p:cNvPr id="8" name="Picture Placeholder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Scraping</a:t>
            </a:r>
          </a:p>
          <a:p>
            <a:endParaRPr lang="zh-CN" altLang="en-US" dirty="0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Selenium, </a:t>
            </a:r>
            <a:r>
              <a:rPr lang="en-US" altLang="zh-CN" dirty="0" err="1"/>
              <a:t>BeautifulSoup</a:t>
            </a:r>
            <a:r>
              <a:rPr lang="en-US" altLang="zh-CN" dirty="0"/>
              <a:t>, </a:t>
            </a:r>
            <a:r>
              <a:rPr lang="en-US" altLang="zh-CN" dirty="0" err="1"/>
              <a:t>SerpApi</a:t>
            </a:r>
            <a:endParaRPr lang="zh-CN" altLang="en-US" dirty="0"/>
          </a:p>
        </p:txBody>
      </p:sp>
      <p:pic>
        <p:nvPicPr>
          <p:cNvPr id="10" name="Picture Placeholder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Preprocessing</a:t>
            </a:r>
            <a:endParaRPr lang="zh-CN" altLang="en-US" dirty="0"/>
          </a:p>
        </p:txBody>
      </p:sp>
      <p:sp>
        <p:nvSpPr>
          <p:cNvPr id="38" name="Text Placeholder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altLang="zh-CN" dirty="0"/>
              <a:t>NLTK, TF-IDF/BERT embeddings</a:t>
            </a:r>
            <a:endParaRPr lang="zh-CN" altLang="en-US" dirty="0"/>
          </a:p>
        </p:txBody>
      </p:sp>
      <p:pic>
        <p:nvPicPr>
          <p:cNvPr id="12" name="Picture Placeholder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zh-CN" dirty="0"/>
              <a:t>Models</a:t>
            </a:r>
            <a:endParaRPr lang="zh-CN" altLang="en-US" dirty="0"/>
          </a:p>
        </p:txBody>
      </p:sp>
      <p:sp>
        <p:nvSpPr>
          <p:cNvPr id="40" name="Text Placeholder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altLang="zh-CN" dirty="0"/>
              <a:t>Logistic Regression, Random Forest, LSTM/BERT</a:t>
            </a:r>
          </a:p>
        </p:txBody>
      </p:sp>
      <p:pic>
        <p:nvPicPr>
          <p:cNvPr id="14" name="Picture Placeholder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61472" y="2073439"/>
            <a:ext cx="1621032" cy="1841551"/>
          </a:xfrm>
        </p:spPr>
      </p:pic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Web Interface</a:t>
            </a:r>
            <a:endParaRPr lang="zh-CN" altLang="en-US" dirty="0"/>
          </a:p>
        </p:txBody>
      </p:sp>
      <p:sp>
        <p:nvSpPr>
          <p:cNvPr id="42" name="Text Placeholder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50339" y="5109330"/>
            <a:ext cx="1691687" cy="416808"/>
          </a:xfrm>
        </p:spPr>
        <p:txBody>
          <a:bodyPr/>
          <a:lstStyle/>
          <a:p>
            <a:pPr lvl="0"/>
            <a:r>
              <a:rPr lang="en-US" dirty="0"/>
              <a:t>Flask, </a:t>
            </a:r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Text Placeholder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CN" dirty="0"/>
              <a:t>Dependencies</a:t>
            </a:r>
            <a:endParaRPr lang="zh-CN" altLang="en-US" dirty="0"/>
          </a:p>
        </p:txBody>
      </p:sp>
      <p:sp>
        <p:nvSpPr>
          <p:cNvPr id="50" name="Text Placeholder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altLang="zh-CN" dirty="0"/>
              <a:t>Pandas, Scikit-learn, </a:t>
            </a:r>
            <a:r>
              <a:rPr lang="en-US" altLang="zh-CN" dirty="0" err="1"/>
              <a:t>Joblib</a:t>
            </a:r>
            <a:r>
              <a:rPr lang="en-US" altLang="zh-CN" dirty="0"/>
              <a:t>, Matplotlib, Seaborn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CA"/>
              <a:t>Sentiment Analysis for Product Reviews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2" name="Title 85">
            <a:extLst>
              <a:ext uri="{FF2B5EF4-FFF2-40B4-BE49-F238E27FC236}">
                <a16:creationId xmlns:a16="http://schemas.microsoft.com/office/drawing/2014/main" id="{72763250-410D-4562-1735-8DD22C9621A6}"/>
              </a:ext>
            </a:extLst>
          </p:cNvPr>
          <p:cNvSpPr txBox="1">
            <a:spLocks/>
          </p:cNvSpPr>
          <p:nvPr/>
        </p:nvSpPr>
        <p:spPr>
          <a:xfrm>
            <a:off x="838200" y="906234"/>
            <a:ext cx="10515600" cy="6739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600" b="0" dirty="0">
                <a:latin typeface="+mn-lt"/>
              </a:rPr>
              <a:t>Our system is built on a robust and modular technology stack, ensuring efficiency, scalability, and high accuracy in sentiment analysis. Each component is carefully selected to optimize performance and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E2B25-124B-1505-BDB0-BADF2AC104C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IN" dirty="0"/>
              <a:t>Interactive Visualizations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EEBB2F-BA73-C7EE-4CE1-96B5A31D04E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1608" y="5041922"/>
            <a:ext cx="4675957" cy="1635938"/>
          </a:xfrm>
        </p:spPr>
        <p:txBody>
          <a:bodyPr/>
          <a:lstStyle/>
          <a:p>
            <a:pPr marL="0" indent="0" algn="just">
              <a:buNone/>
            </a:pPr>
            <a:r>
              <a:rPr lang="en-CA" dirty="0"/>
              <a:t>Displays sentiment distributions, review length, and helpfulness ratios via </a:t>
            </a:r>
            <a:r>
              <a:rPr lang="en-CA" dirty="0" err="1"/>
              <a:t>Plotly</a:t>
            </a:r>
            <a:r>
              <a:rPr lang="en-CA" dirty="0"/>
              <a:t>, enhancing user understanding with dynamic charts.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8612565-07F7-3849-73A1-5943E3E9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What Our Tool Offers</a:t>
            </a:r>
          </a:p>
        </p:txBody>
      </p:sp>
      <p:pic>
        <p:nvPicPr>
          <p:cNvPr id="14" name="Picture Placeholder 13" descr="Stopwatch with solid fill">
            <a:extLst>
              <a:ext uri="{FF2B5EF4-FFF2-40B4-BE49-F238E27FC236}">
                <a16:creationId xmlns:a16="http://schemas.microsoft.com/office/drawing/2014/main" id="{E834214F-AADA-0120-50CD-33A5E4E48F2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34" r="5134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2B2CD9-0305-00E7-60BB-3CB5751632B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dirty="0"/>
              <a:t>Real-Time Review Scraping</a:t>
            </a:r>
          </a:p>
        </p:txBody>
      </p:sp>
      <p:pic>
        <p:nvPicPr>
          <p:cNvPr id="16" name="Picture Placeholder 15" descr="Signal with solid fill">
            <a:extLst>
              <a:ext uri="{FF2B5EF4-FFF2-40B4-BE49-F238E27FC236}">
                <a16:creationId xmlns:a16="http://schemas.microsoft.com/office/drawing/2014/main" id="{2E1F8BB9-2EDD-5F5D-2902-D0AEFCA1561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61" r="2661"/>
          <a:stretch>
            <a:fillRect/>
          </a:stretch>
        </p:blipFill>
        <p:spPr>
          <a:xfrm>
            <a:off x="4724705" y="2902452"/>
            <a:ext cx="536270" cy="5658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0B223-AFA8-50E9-0279-8AA3272BEA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9" y="2781487"/>
            <a:ext cx="5162709" cy="420683"/>
          </a:xfrm>
        </p:spPr>
        <p:txBody>
          <a:bodyPr/>
          <a:lstStyle/>
          <a:p>
            <a:r>
              <a:rPr lang="en-IN" dirty="0"/>
              <a:t>Advanced Sentiment Analysis</a:t>
            </a:r>
          </a:p>
        </p:txBody>
      </p:sp>
      <p:pic>
        <p:nvPicPr>
          <p:cNvPr id="18" name="Picture Placeholder 17" descr="Pie chart with solid fill">
            <a:extLst>
              <a:ext uri="{FF2B5EF4-FFF2-40B4-BE49-F238E27FC236}">
                <a16:creationId xmlns:a16="http://schemas.microsoft.com/office/drawing/2014/main" id="{9A55B4DD-7A89-694B-50A8-FF630BF9B187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528" r="2528"/>
          <a:stretch>
            <a:fillRect/>
          </a:stretch>
        </p:blipFill>
        <p:spPr/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BB371B6-D61C-4BF0-8F98-D3F9A4BC9421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0AF60-65A2-EDAB-89CE-ADE68D624C7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71609" y="1469069"/>
            <a:ext cx="4675956" cy="1506166"/>
          </a:xfrm>
        </p:spPr>
        <p:txBody>
          <a:bodyPr/>
          <a:lstStyle/>
          <a:p>
            <a:pPr marL="0" indent="0" algn="just">
              <a:buNone/>
            </a:pPr>
            <a:r>
              <a:rPr lang="en-CA" dirty="0"/>
              <a:t>Dynamically collects Amazon reviews using Selenium and </a:t>
            </a:r>
            <a:r>
              <a:rPr lang="en-CA" dirty="0" err="1"/>
              <a:t>BeautifulSoup</a:t>
            </a:r>
            <a:r>
              <a:rPr lang="en-CA" dirty="0"/>
              <a:t>, with configurable parameters for flexible data collection.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9418C4-5412-DC64-F63E-E9A7E322DFB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216486"/>
            <a:ext cx="4675957" cy="1177789"/>
          </a:xfrm>
        </p:spPr>
        <p:txBody>
          <a:bodyPr/>
          <a:lstStyle/>
          <a:p>
            <a:pPr marL="0" indent="0" algn="just">
              <a:buNone/>
            </a:pPr>
            <a:r>
              <a:rPr lang="en-CA" dirty="0"/>
              <a:t>Classifies reviews as Positive, Neutral, or Negative using BERT/LSTM, handling complex sentiments with contextual embeddings.</a:t>
            </a:r>
          </a:p>
        </p:txBody>
      </p:sp>
    </p:spTree>
    <p:extLst>
      <p:ext uri="{BB962C8B-B14F-4D97-AF65-F5344CB8AC3E}">
        <p14:creationId xmlns:p14="http://schemas.microsoft.com/office/powerpoint/2010/main" val="162545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BAE088-0D30-0F83-C335-B0B0169797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dirty="0"/>
              <a:t>Paste Your Link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34D72D-D330-C045-D295-F7079C6215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CA" dirty="0"/>
              <a:t>Paste Amazon URL -no coding, no downloads, just easy access.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E96E004-FAF7-3E6B-95CF-9F611B6FE3E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IN" dirty="0"/>
              <a:t>Review Extraction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A73CED-23D4-026D-4464-71BA5C8AFA6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CA" dirty="0"/>
              <a:t>Scraper extracts reviews fast, bypassing Amazon defenses with smart tech.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E4DB010-5F13-A4FB-A850-62524CB3B9F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IN" dirty="0"/>
              <a:t>AI Sentiment Analysis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B37044B-9959-211C-85CF-6E81F3C52B7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CA" dirty="0"/>
              <a:t>ML model analyzes sentiment, summarizes satisfaction, flags key issues.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A5CC903-64B8-8542-E0F5-3FAD988B156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414184" y="4469081"/>
            <a:ext cx="2053090" cy="506399"/>
          </a:xfrm>
        </p:spPr>
        <p:txBody>
          <a:bodyPr/>
          <a:lstStyle/>
          <a:p>
            <a:r>
              <a:rPr lang="en-IN" dirty="0"/>
              <a:t>Smart Recommendations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381ABB-8814-C268-1FB1-0EC5FBD5372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CA" dirty="0"/>
              <a:t>App suggests cheaper stores or better-rated alternatives using insights.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A740BB0-5800-74A7-E957-545CD837D00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IN" dirty="0"/>
              <a:t>Shop Confidently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CEEE67F-1EF4-05F5-1273-AF478A78298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CA" dirty="0"/>
              <a:t>Shop smart and save with personalized, data-backed product recommendations.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C6432B7-AF4C-000F-EDA8-A89556187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366490"/>
            <a:ext cx="10515600" cy="1205058"/>
          </a:xfrm>
        </p:spPr>
        <p:txBody>
          <a:bodyPr/>
          <a:lstStyle/>
          <a:p>
            <a:r>
              <a:rPr lang="en-CA" dirty="0">
                <a:latin typeface="+mn-lt"/>
              </a:rPr>
              <a:t>How It Works: From Amazon Link to Smarter Purchase Decisions</a:t>
            </a:r>
            <a:endParaRPr lang="en-IN" dirty="0">
              <a:latin typeface="+mn-lt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2A52C56-F816-887C-3EB7-98BA0CC14018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264809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185</TotalTime>
  <Words>959</Words>
  <Application>Microsoft Office PowerPoint</Application>
  <PresentationFormat>Widescreen</PresentationFormat>
  <Paragraphs>117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等线</vt:lpstr>
      <vt:lpstr>Abadi</vt:lpstr>
      <vt:lpstr>Alexandria Semi Bold</vt:lpstr>
      <vt:lpstr>Arial</vt:lpstr>
      <vt:lpstr>Calibri</vt:lpstr>
      <vt:lpstr>Posterama Text Black</vt:lpstr>
      <vt:lpstr>Posterama Text SemiBold</vt:lpstr>
      <vt:lpstr>Sora Light</vt:lpstr>
      <vt:lpstr>Custom​​</vt:lpstr>
      <vt:lpstr>Sentiment Analysis for Amazon Product Reviews</vt:lpstr>
      <vt:lpstr>Meet our team "Building smarter shopping solutions through AI innovation."</vt:lpstr>
      <vt:lpstr>Our Vision &amp; Mission</vt:lpstr>
      <vt:lpstr>Primary goals</vt:lpstr>
      <vt:lpstr>Overcoming Key Challenges</vt:lpstr>
      <vt:lpstr>How We Stand Out</vt:lpstr>
      <vt:lpstr>Our Technical Backbone</vt:lpstr>
      <vt:lpstr>What Our Tool Offers</vt:lpstr>
      <vt:lpstr>How It Works: From Amazon Link to Smarter Purchase Decisions</vt:lpstr>
      <vt:lpstr>PowerPoint Presentation</vt:lpstr>
      <vt:lpstr>See It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Prashant Verma</dc:creator>
  <cp:lastModifiedBy>Prashant Verma</cp:lastModifiedBy>
  <cp:revision>11</cp:revision>
  <dcterms:created xsi:type="dcterms:W3CDTF">2025-07-29T20:06:46Z</dcterms:created>
  <dcterms:modified xsi:type="dcterms:W3CDTF">2025-08-01T19:19:35Z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